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21.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23.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notesSlides/notesSlide28.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9.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0.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1.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941" r:id="rId49"/>
    <p:sldId id="1617" r:id="rId50"/>
    <p:sldId id="1820" r:id="rId51"/>
    <p:sldId id="1618" r:id="rId52"/>
    <p:sldId id="1821" r:id="rId53"/>
    <p:sldId id="1819" r:id="rId54"/>
    <p:sldId id="1822" r:id="rId55"/>
    <p:sldId id="1696" r:id="rId56"/>
    <p:sldId id="161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6126" autoAdjust="0"/>
  </p:normalViewPr>
  <p:slideViewPr>
    <p:cSldViewPr snapToGrid="0">
      <p:cViewPr varScale="1">
        <p:scale>
          <a:sx n="46" d="100"/>
          <a:sy n="46" d="100"/>
        </p:scale>
        <p:origin x="43" y="965"/>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image" Target="../media/image14.png"/></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4.png"/></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7.xml"/><Relationship Id="rId1" Type="http://schemas.microsoft.com/office/2011/relationships/chartStyle" Target="style7.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8.xml"/><Relationship Id="rId1" Type="http://schemas.microsoft.com/office/2011/relationships/chartStyle" Target="style8.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9.xml"/><Relationship Id="rId1" Type="http://schemas.microsoft.com/office/2011/relationships/chartStyle" Target="style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0.xml"/><Relationship Id="rId1" Type="http://schemas.microsoft.com/office/2011/relationships/chartStyle" Target="style10.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1.xml"/><Relationship Id="rId1" Type="http://schemas.microsoft.com/office/2011/relationships/chartStyle" Target="style1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2.xml"/><Relationship Id="rId1" Type="http://schemas.microsoft.com/office/2011/relationships/chartStyle" Target="style12.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3.xml"/><Relationship Id="rId1" Type="http://schemas.microsoft.com/office/2011/relationships/chartStyle" Target="style13.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4.xml"/><Relationship Id="rId1" Type="http://schemas.microsoft.com/office/2011/relationships/chartStyle" Target="style14.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15.xml"/><Relationship Id="rId1" Type="http://schemas.microsoft.com/office/2011/relationships/chartStyle" Target="style15.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4.png"/></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0.2874493927125506</c:v>
                </c:pt>
                <c:pt idx="1">
                  <c:v>0.71255060728744934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0.46218765704774345</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0.15439040770790324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1.6118138675406879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0.12702352274341866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7.9251110471284054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1.5420448699162037E-2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0.16290433535033699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1.7006980595383858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0.16290433535033699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0.10149125582475271</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5.7361272403684884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6.3182846137622741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0.21686561703199558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8.5538380929345514E-2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0.89300851416716043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8.5538380929345514E-2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0.30681734166845054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5.2754441937867824E-2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6.2735654689336444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0.12890748181795075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0.11489733301443561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1.1995117925103269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0.11489733301443561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0.26385885860074687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5.5072377969822348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0.28255500695495783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9.6973232612866944E-2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1.0123867371435633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9.6973232612866944E-2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0.33042520627014227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6.625328025919405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2.1440687774386014E-2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0.27907397737927653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7.780373838950716E-2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0.81225994765149867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7.7803738389506272E-2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0.27907397737927653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0.16799117759877102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6.7199384798749273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7.289179452646799E-2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0.30300534148078206</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8.4475623777541031E-2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0.88191348086466448</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8.4475623777541031E-2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0.21382865629150594</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8.0007214103248163</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0.19199042088371421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9.8723307717495601E-2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1.0306572719828431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9.8723307717495601E-2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0.12461253242093218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4.7829165005386232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6.2895190233354903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0.1941391941391942</c:v>
                </c:pt>
                <c:pt idx="1">
                  <c:v>0.23809523809523811</c:v>
                </c:pt>
                <c:pt idx="2">
                  <c:v>0.23809523809523811</c:v>
                </c:pt>
                <c:pt idx="3">
                  <c:v>0.32967032967032961</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0.13701074305567307</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0.11018304381161492</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1.1502952846617402</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0.11018304381161581</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0.39521520318629833</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5.3827096985870071E-5</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5.7177447209817656</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0.12355464271244898</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0.15427814987740884</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1.6106419117785613</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0.15427814987740884</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8.5780999351378284E-2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4.9372395540056324</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0.16675388986517081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0.36526829061173505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0.10183406848469634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1.0631331713448109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0.10183406848469634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0.27608937573635117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6.7912427311969674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0.11145667694548589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9.2482406004062767E-2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0.9655031469500166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9.2482406004062767E-2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0.33172484273120428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0.37471949204043931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5.7378380717677633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0.17447138915575611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0.11257952624936696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1.1753142199947808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0.11257952624936607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0.19486086011558967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8.263530038725321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6.9241953449472007</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0.47539126731376857</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0.15169475195522075</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1.5836716054092896</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0.15169475195521986</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0.48403932652571857</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5.621002848825178</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2.1388174800461179E-2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0.16115002426286473</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1.6823833016415399</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0.16115002426286562</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1.4150438070185345E-2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5.8337714150089699</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0.30518665602673689</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0.10474882993013157</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1.0935628657026095</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0.10474882993013246</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0.30829156601129526</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7.3528000542498324</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0.14530137345180716</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0.10975022052636696</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1.1457766712082611</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0.10975022052636874</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0.13513326937911074</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7.748254161595665</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0.39560439560439559</c:v>
                </c:pt>
                <c:pt idx="1">
                  <c:v>0.58974358974358976</c:v>
                </c:pt>
                <c:pt idx="2">
                  <c:v>0</c:v>
                </c:pt>
                <c:pt idx="3">
                  <c:v>1.465201465201465E-2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0.40232361163989694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0.11883104340861905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1.2405791687700543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0.11883104340861905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0.19216327289387003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8.0651482450563545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8.3160883590210499</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5.1267374632562479E-2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0.1078244826428385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1.1006306145164793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8.3160883590210499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4.4803199760711552</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0.10083279900132025</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0.71240703267590977</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0.19861375438037321</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2.0734993083266402</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0.19861375438037232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0.71240703267591066</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4.389070476078416E-2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4.3474342123343392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0.57257528319573758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0.20227948213882918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2.1117689840366047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0.20227948213883007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0.18923973997125376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4.6132057398079711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6.6590796384969178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0.64779959965290335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0.19990086245414673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2.086936533301504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0.19990086245414673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0.69130695419226029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5.0181327763288222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0.21579226925031403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0.33490227001480921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9.3368248974614154E-2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0.97475122139710191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9.3368248974613266E-2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0.13772422986066246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8.3000265006650142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3.781203323472289</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0.95238095238095222</c:v>
                </c:pt>
                <c:pt idx="1">
                  <c:v>3.663003663003663E-3</c:v>
                </c:pt>
                <c:pt idx="2">
                  <c:v>1.098901098901099E-2</c:v>
                </c:pt>
                <c:pt idx="3">
                  <c:v>7.3260073260073251E-3</c:v>
                </c:pt>
                <c:pt idx="4">
                  <c:v>0</c:v>
                </c:pt>
                <c:pt idx="5">
                  <c:v>2.564102564102564E-2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5.3502370879228156E-3</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0.13206023018703505</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1.3786899945804159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0.13206023018703528</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0.47368641218002105</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6.1410728786679414E-3</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2.5153742136530322</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0.29832311779881304</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0.127855920200179</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1.334797597113117</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0.127855920200179</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0.27231496818112921</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2.487627754980664</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0.25747760500242789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0.16542769474292074</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1.7270415722095338</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0.16542769474292207</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7.774520526226425E-2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4.1254064914535276</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0.29881561758624287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0.12507667157368152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1.3057826372847599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0.12507667157368285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0.44863710839551274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2.0051103442456863E-2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3.6452804375308232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4.5711526397386848E-2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0.39356621297930161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0.10972331767062293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1.1454958092259044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0.10972331767062293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0.26894306865241369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6.132327719743401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3.9817995518662439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0.22812506129179599</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0.16905965133756107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1.7649586817790706</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0.16905965133756062</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0.30564171250325689</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3.8902582375884549</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0.17453121014293682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0.40173132128245692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0.11199968881889877</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1.1692607998035704</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0.11199968881889788</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0.40173132128245825</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0.1024693380252959</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4.0733408661440329</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7.6298612900808109</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0.10653899667349442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8.9423114375332347E-2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0.93356457806322268</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8.9423114375332347E-2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0.25652468083434421</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7.5668613708269818</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0.40148698884758371</c:v>
                </c:pt>
                <c:pt idx="1">
                  <c:v>1.1152416356877319E-2</c:v>
                </c:pt>
                <c:pt idx="2">
                  <c:v>0.47583643122676578</c:v>
                </c:pt>
                <c:pt idx="3">
                  <c:v>0</c:v>
                </c:pt>
                <c:pt idx="4">
                  <c:v>3.7174721189591081E-3</c:v>
                </c:pt>
                <c:pt idx="5">
                  <c:v>0</c:v>
                </c:pt>
                <c:pt idx="6">
                  <c:v>0</c:v>
                </c:pt>
                <c:pt idx="7">
                  <c:v>4.0892193308550193E-2</c:v>
                </c:pt>
                <c:pt idx="8">
                  <c:v>6.6914498141263934E-2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0.18078246449260416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9.0694840953765343E-2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0.94684122241742852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9.0694840953764455E-2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4.6915275045003924E-2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7.69286120933464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6.4287932664232201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0.16479058733097318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9.3111229821359665E-2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0.97206797804288492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9.3111229821361441E-2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0.25691797465327149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6.4287932664232201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2.4214505735431899</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0.19640937755429899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0.15843241998816104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1.6540119000662261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0.15843241998816104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0.56828073441112581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0.20448612285492818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2.4214505735431899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28</c:v>
                </c:pt>
                <c:pt idx="4" formatCode="0">
                  <c:v>3</c:v>
                </c:pt>
                <c:pt idx="5" formatCode="0">
                  <c:v>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3.6452804375308232</c:v>
                </c:pt>
                <c:pt idx="1">
                  <c:v>3.8902582375884549</c:v>
                </c:pt>
                <c:pt idx="2">
                  <c:v>4.9372395540056324</c:v>
                </c:pt>
                <c:pt idx="3">
                  <c:v>4.6132057398079711</c:v>
                </c:pt>
                <c:pt idx="4">
                  <c:v>5.5072377969822348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4.722064045333128</c:v>
                </c:pt>
                <c:pt idx="1">
                  <c:v>4.9353557115574294</c:v>
                </c:pt>
                <c:pt idx="2">
                  <c:v>5.9629192712743926</c:v>
                </c:pt>
                <c:pt idx="3">
                  <c:v>5.2617992310521879</c:v>
                </c:pt>
                <c:pt idx="4">
                  <c:v>6.1212349013148248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B15-45D5-9A8A-F3DCC1E82225}"/>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B15-45D5-9A8A-F3DCC1E82225}"/>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B15-45D5-9A8A-F3DCC1E82225}"/>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B15-45D5-9A8A-F3DCC1E82225}"/>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9B15-45D5-9A8A-F3DCC1E82225}"/>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B15-45D5-9A8A-F3DCC1E82225}"/>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9B15-45D5-9A8A-F3DCC1E82225}"/>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B15-45D5-9A8A-F3DCC1E82225}"/>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9B15-45D5-9A8A-F3DCC1E82225}"/>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B15-45D5-9A8A-F3DCC1E82225}"/>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9B15-45D5-9A8A-F3DCC1E82225}"/>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B15-45D5-9A8A-F3DCC1E82225}"/>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B15-45D5-9A8A-F3DCC1E82225}"/>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9B15-45D5-9A8A-F3DCC1E82225}"/>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9B15-45D5-9A8A-F3DCC1E82225}"/>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7.9251110471284054</c:v>
                </c:pt>
                <c:pt idx="1">
                  <c:v>8.263530038725321</c:v>
                </c:pt>
                <c:pt idx="2">
                  <c:v>6.132327719743401</c:v>
                </c:pt>
                <c:pt idx="3">
                  <c:v>4.7829165005386232</c:v>
                </c:pt>
                <c:pt idx="4">
                  <c:v>2.487627754980664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7.1152649940092072</c:v>
                </c:pt>
                <c:pt idx="1">
                  <c:v>8.0753630589356398</c:v>
                </c:pt>
                <c:pt idx="2">
                  <c:v>6.0011188116821934</c:v>
                </c:pt>
                <c:pt idx="3">
                  <c:v>4.6670524639288784</c:v>
                </c:pt>
                <c:pt idx="4">
                  <c:v>2.4044777889390949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6.8306191437484456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27/02/2026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27/02/2026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BDD84-7D87-DE8B-FBA6-FB6DD8C4A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0E6EA-C121-50AD-5BC2-18F231772CA6}"/>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E4EA312-8688-BC27-BCFD-6C689524F6C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F7BF6A-E481-CB1B-F4DF-3AD53070AC8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1136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46.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46.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9393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RWV | Devon Partnership NHS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650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RWV | Devon Partnership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5650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RWV | Devon Partnership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11.xml"/><Relationship Id="rId18" Type="http://schemas.openxmlformats.org/officeDocument/2006/relationships/slide" Target="slide18.xml"/><Relationship Id="rId26" Type="http://schemas.openxmlformats.org/officeDocument/2006/relationships/slide" Target="slide38.xml"/><Relationship Id="rId3" Type="http://schemas.openxmlformats.org/officeDocument/2006/relationships/slide" Target="slide3.xml"/><Relationship Id="rId21" Type="http://schemas.openxmlformats.org/officeDocument/2006/relationships/slide" Target="slide27.xml"/><Relationship Id="rId7" Type="http://schemas.openxmlformats.org/officeDocument/2006/relationships/slide" Target="slide46.xml"/><Relationship Id="rId12" Type="http://schemas.openxmlformats.org/officeDocument/2006/relationships/slide" Target="slide10.xml"/><Relationship Id="rId17" Type="http://schemas.openxmlformats.org/officeDocument/2006/relationships/slide" Target="slide16.xml"/><Relationship Id="rId25" Type="http://schemas.openxmlformats.org/officeDocument/2006/relationships/slide" Target="slide36.xml"/><Relationship Id="rId2" Type="http://schemas.openxmlformats.org/officeDocument/2006/relationships/notesSlide" Target="../notesSlides/notesSlide2.xml"/><Relationship Id="rId16" Type="http://schemas.openxmlformats.org/officeDocument/2006/relationships/slide" Target="slide12.xml"/><Relationship Id="rId20" Type="http://schemas.openxmlformats.org/officeDocument/2006/relationships/slide" Target="slide24.xml"/><Relationship Id="rId29"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31.xml"/><Relationship Id="rId28" Type="http://schemas.openxmlformats.org/officeDocument/2006/relationships/slide" Target="slide42.xml"/><Relationship Id="rId10" Type="http://schemas.openxmlformats.org/officeDocument/2006/relationships/slide" Target="slide8.xml"/><Relationship Id="rId19"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29.xml"/><Relationship Id="rId27" Type="http://schemas.openxmlformats.org/officeDocument/2006/relationships/slide" Target="slide40.xml"/><Relationship Id="rId30"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5.xml"/></Relationships>
</file>

<file path=ppt/slides/_rels/slide3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8.xml"/></Relationships>
</file>

<file path=ppt/slides/_rels/slide3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slide" Target="slide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Devon Partnership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012595488"/>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23300732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752461768"/>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2432031131"/>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Devon Partnership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family/someone close to them being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 </a:t>
            </a:r>
            <a:r>
              <a:rPr lang="en-GB" sz="1400" b="0">
                <a:solidFill>
                  <a:prstClr val="black"/>
                </a:solidFill>
                <a:latin typeface="Arial"/>
              </a:rPr>
              <a:t>service users repeating their mental health history to staff</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support with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kumimoji="0" lang="en-GB" sz="1400" b="0" i="0" u="none" strike="noStrike" kern="1200" cap="none" spc="0" normalizeH="0" baseline="0" noProof="0">
                <a:ln>
                  <a:noFill/>
                </a:ln>
                <a:solidFill>
                  <a:prstClr val="black"/>
                </a:solidFill>
                <a:effectLst/>
                <a:uLnTx/>
                <a:uFillTx/>
                <a:latin typeface="Arial"/>
                <a:ea typeface="+mj-ea"/>
                <a:cs typeface="+mj-cs"/>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noProof="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lang="en-GB" sz="1400" b="0">
                <a:solidFill>
                  <a:prstClr val="black"/>
                </a:solidFill>
                <a:latin typeface="Arial"/>
              </a:rPr>
              <a:t>service users getting help needed when they last contacted crisis support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schemeClr val="tx1"/>
                </a:solidFill>
                <a:latin typeface="Arial" panose="020B0604020202020204" pitchFamily="34" charset="0"/>
                <a:cs typeface="Arial" panose="020B0604020202020204" pitchFamily="34" charset="0"/>
              </a:rPr>
              <a:t>staff delivered help needed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23368700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373139875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781534143"/>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389179816"/>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11551888"/>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7087211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9562939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894816549"/>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949974430"/>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678570408"/>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55963892"/>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768929183"/>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5"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5"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5"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5"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15"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15"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15"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15"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15"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5"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5"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16"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7"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8"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9"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20"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21"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22"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23"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24"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5"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8"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29"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30"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039068861"/>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974545005"/>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641480083"/>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0034428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816941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323516054"/>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4190852114"/>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14153978"/>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01278439"/>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892192276"/>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4293845355"/>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1040054337"/>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40930237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598508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051358069"/>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286132676"/>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774872267"/>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989767564"/>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2322149306"/>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98542899"/>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42645026"/>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2841284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403504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16214551"/>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44748262"/>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470681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674096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782120351"/>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718174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57521186"/>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3661957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308462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103307557"/>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520787746"/>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860900744"/>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15138897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49180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284929378"/>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083230660"/>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86019152"/>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328789237"/>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270638434"/>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4035819220"/>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602211983"/>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1134858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336383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733295907"/>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4568494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041180269"/>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5533025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841689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927466702"/>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909660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761133010"/>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23917843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708937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0557598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07534266"/>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9757245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183542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819021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25425701"/>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6138B-2385-8D08-2569-2525A1BE3A45}"/>
            </a:ext>
          </a:extLst>
        </p:cNvPr>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65EFC330-1A0C-45D5-4078-CE8D7C11AE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8" name="organisation_info">
            <a:extLst>
              <a:ext uri="{FF2B5EF4-FFF2-40B4-BE49-F238E27FC236}">
                <a16:creationId xmlns:a16="http://schemas.microsoft.com/office/drawing/2014/main" id="{0F8BDC47-B6B4-3A7D-E7E3-E45B986458E5}"/>
              </a:ext>
            </a:extLst>
          </p:cNvPr>
          <p:cNvSpPr txBox="1">
            <a:spLocks/>
          </p:cNvSpPr>
          <p:nvPr/>
        </p:nvSpPr>
        <p:spPr>
          <a:xfrm>
            <a:off x="515938" y="827258"/>
            <a:ext cx="11358988"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prstClr val="black"/>
                </a:solidFill>
                <a:latin typeface="Arial"/>
              </a:rPr>
              <a:t>RWV Devon Partnership NHS Trust does not have any historical comparisons due to a significant change in the sampling profile. </a:t>
            </a:r>
          </a:p>
        </p:txBody>
      </p:sp>
    </p:spTree>
    <p:extLst>
      <p:ext uri="{BB962C8B-B14F-4D97-AF65-F5344CB8AC3E}">
        <p14:creationId xmlns:p14="http://schemas.microsoft.com/office/powerpoint/2010/main" val="618681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603962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4498087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Q37. Do you feel the support provided meets your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0901624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Q31.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267713584"/>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796775885"/>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238060430"/>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34763341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55950821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507299999"/>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4525B489-576F-A95A-ADFD-034DD20055E8}"/>
              </a:ext>
            </a:extLst>
          </p:cNvPr>
          <p:cNvSpPr txBox="1"/>
          <p:nvPr/>
        </p:nvSpPr>
        <p:spPr>
          <a:xfrm>
            <a:off x="6426735" y="3007062"/>
            <a:ext cx="5127483" cy="830997"/>
          </a:xfrm>
          <a:prstGeom prst="rect">
            <a:avLst/>
          </a:prstGeom>
          <a:noFill/>
        </p:spPr>
        <p:txBody>
          <a:bodyPr wrap="square">
            <a:spAutoFit/>
          </a:bodyPr>
          <a:lstStyle/>
          <a:p>
            <a:pPr algn="ctr"/>
            <a:r>
              <a:rPr lang="en-GB" sz="1200" i="1" dirty="0">
                <a:latin typeface="Arial" panose="020B0604020202020204" pitchFamily="34" charset="0"/>
                <a:cs typeface="Arial" panose="020B0604020202020204" pitchFamily="34" charset="0"/>
              </a:rPr>
              <a:t>This information is not available for your trust. </a:t>
            </a:r>
          </a:p>
          <a:p>
            <a:pPr algn="ctr"/>
            <a:endParaRPr lang="en-GB" sz="1200" i="1" dirty="0">
              <a:latin typeface="Arial" panose="020B0604020202020204" pitchFamily="34" charset="0"/>
              <a:cs typeface="Arial" panose="020B0604020202020204" pitchFamily="34" charset="0"/>
            </a:endParaRPr>
          </a:p>
          <a:p>
            <a:pPr algn="ctr">
              <a:defRPr/>
            </a:pPr>
            <a:r>
              <a:rPr lang="en-GB" sz="1200" i="1" dirty="0">
                <a:solidFill>
                  <a:prstClr val="black"/>
                </a:solidFill>
                <a:latin typeface="Arial"/>
              </a:rPr>
              <a:t>RWV Devon Partnership NHS Trust does not have any historical comparisons due to a significant change in the sampling profile. </a:t>
            </a:r>
          </a:p>
        </p:txBody>
      </p:sp>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28455</TotalTime>
  <Words>7431</Words>
  <Application>Microsoft Office PowerPoint</Application>
  <PresentationFormat>Widescreen</PresentationFormat>
  <Paragraphs>845</Paragraphs>
  <Slides>53</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Black</vt:lpstr>
      <vt:lpstr>Calibri</vt:lpstr>
      <vt:lpstr>Calibri Light</vt:lpstr>
      <vt:lpstr>Courier New</vt:lpstr>
      <vt:lpstr>Wingdings</vt:lpstr>
      <vt:lpstr>Office Theme</vt:lpstr>
      <vt:lpstr>Devon Partnership NHS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PowerPoint Presentation</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Samantha Guymer</cp:lastModifiedBy>
  <cp:revision>918</cp:revision>
  <dcterms:created xsi:type="dcterms:W3CDTF">2021-03-04T09:52:26Z</dcterms:created>
  <dcterms:modified xsi:type="dcterms:W3CDTF">2026-02-27T10:30:04Z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